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804" r:id="rId1"/>
    <p:sldMasterId id="2147483816" r:id="rId2"/>
  </p:sldMasterIdLst>
  <p:notesMasterIdLst>
    <p:notesMasterId r:id="rId16"/>
  </p:notesMasterIdLst>
  <p:handoutMasterIdLst>
    <p:handoutMasterId r:id="rId17"/>
  </p:handoutMasterIdLst>
  <p:sldIdLst>
    <p:sldId id="282" r:id="rId3"/>
    <p:sldId id="290" r:id="rId4"/>
    <p:sldId id="291" r:id="rId5"/>
    <p:sldId id="300" r:id="rId6"/>
    <p:sldId id="292" r:id="rId7"/>
    <p:sldId id="293" r:id="rId8"/>
    <p:sldId id="295" r:id="rId9"/>
    <p:sldId id="296" r:id="rId10"/>
    <p:sldId id="297" r:id="rId11"/>
    <p:sldId id="298" r:id="rId12"/>
    <p:sldId id="299" r:id="rId13"/>
    <p:sldId id="289" r:id="rId14"/>
    <p:sldId id="294" r:id="rId15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ryl WIMMER" initials="M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FFD8"/>
    <a:srgbClr val="FFE8AF"/>
    <a:srgbClr val="FFC83D"/>
    <a:srgbClr val="C9C9FF"/>
    <a:srgbClr val="F0F0F0"/>
    <a:srgbClr val="0000FF"/>
    <a:srgbClr val="FFB7B7"/>
    <a:srgbClr val="FF0000"/>
    <a:srgbClr val="CC0099"/>
    <a:srgbClr val="9C5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FAABFA-D6EF-3D34-DE57-BF4661E1A4CF}" v="878" dt="2026-02-11T23:19:56.613"/>
    <p1510:client id="{795E430B-4372-31BB-EEC5-9C53AE70A63F}" v="270" dt="2026-02-13T07:55:13.130"/>
    <p1510:client id="{F537DC1E-A2B5-CB16-0889-2463932D116F}" v="94" dt="2026-02-11T22:28:54.1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2C4F2-AEF5-4A32-88F9-DEB1DD4C354B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3FCAB-3D0C-49A0-9616-DE6FB4B3C0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88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BBF4C-6B7C-4D86-93C6-A6E2EC81FCD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27B8D-5B14-44BC-AB87-D3FCC1D4E3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4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Dire titre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27B8D-5B14-44BC-AB87-D3FCC1D4E31D}" type="slidenum">
              <a:rPr lang="fr-FR" smtClean="0"/>
              <a:t>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147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8E479-1E54-6CB4-5744-42F0F0D5D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8FE8BBD-6B09-F996-2936-1E93F19C3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B8AB72-8602-C325-B096-F2D74A0FE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3351D2-68A2-A6EB-DA44-C548416E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0C79BC-3DFC-0FE9-FE48-8517076CC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234" y="96475"/>
            <a:ext cx="481853" cy="4500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A761EC-698D-BE85-BFDB-988414740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927" y="96475"/>
            <a:ext cx="456308" cy="4500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01ECF5-5C1D-E1F6-AAB3-3E02C6DFC2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344" y="96475"/>
            <a:ext cx="450050" cy="45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6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C7F8F3-DA13-9019-90E7-78A0EF470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91AB44-2D38-26D2-0725-7539E1FE1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AF6D87-D1CA-8416-6F11-87C087496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8AAC84-9A6B-680B-22DA-26BE8FFDD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94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336A6D-39BB-73C0-48A4-B8240EAE1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D1870A-F374-8CFE-37E5-3C835F676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DA89F1-2AC1-2CA8-B360-7CED1259A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92EBD8-9FE8-BDC2-87D5-A20C790CB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7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14DC20-CB61-97EF-08B1-40ACECCA9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7AF2A6-5984-A7DD-2DEC-F32E58427F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29E84E-6DE3-C864-16A8-D90F77ABD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113D30-A5DD-B031-0945-2E7643858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CCE0D9-BDDF-6EC8-CBB8-391C2CF1B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650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05BBC-9454-F753-1AA4-BDB755343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8D45F6-3CA7-A4FC-4970-AD169DFB0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D28DF0-8FFA-6570-ED89-A4B8166E9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D789F7F-5EB6-9454-B88A-0F123F9AF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21C7DF6-8559-8281-C62B-2BB64E8735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9D04E24-C069-D65A-1A55-A65FEA78F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34402B5-FD94-68EA-6CD3-B2F3E54A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23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7084D-FFE9-2F1F-4517-B01CDFD39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5613DF-802F-C681-DBAE-1AED7ABB5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F420992-3E12-BC5B-C100-1BE41F9A0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623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36B912-0C12-C404-30CD-E7579A87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F37B99-F31C-0095-FDE2-B36DAEC32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885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3155A0-7925-21A1-F321-5CBA91904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BCA1AA-1141-9EED-214B-D37A963D6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6A38C8-30CA-980F-4A1F-84D5529FE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8FEB9C-93EC-92F8-2E4C-02B71D665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11F49F6-3441-8838-9693-6FC96058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3045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A4446A-655C-DB0B-C584-2ED458D8D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88D201C-51CD-E9EF-AB8C-384AB52F07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42AF9B-D7D8-5415-9B67-4D2BA40A4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A59C4C-5336-033D-02D7-43D07D8A1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94A6D2-722D-95FF-515E-E0B3D75EC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062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C3C4C3-F210-3459-D702-B88010D80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8747F5-7A53-EC67-B3DC-DF35913E1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9F6A39-1B0B-6A6B-F97D-8D7073C8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A9EA19-F4A8-BD15-4CA2-E01903C13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198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ACF2DA7-93A1-F6F4-28F7-3F7C42BAD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767F02D-C5E0-DE51-EC25-AB1F9C58E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B75DF1-FE7D-57D2-217E-794AEFE47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EC5B4D-8694-8786-0F62-3F7D2A43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573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8B70-B025-4263-89FB-8C9C5926D234}" type="datetime1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0C79BC-3DFC-0FE9-FE48-8517076CC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234" y="96475"/>
            <a:ext cx="481853" cy="4500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A761EC-698D-BE85-BFDB-988414740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927" y="96475"/>
            <a:ext cx="456308" cy="4500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01ECF5-5C1D-E1F6-AAB3-3E02C6DFC2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344" y="96475"/>
            <a:ext cx="450050" cy="45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905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83E5C-1BC0-4F70-A115-8C2934DD9D7E}" type="datetime1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3665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6011-6E64-4D6D-8E1D-F90E341291DF}" type="datetime1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803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B481-F6BE-4007-99D5-B079075ADC78}" type="datetime1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637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F95C9-4F83-4151-B2F1-85E3E35D3D91}" type="datetime1">
              <a:rPr lang="fr-FR" smtClean="0"/>
              <a:t>17/02/2026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618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6500-9C67-4157-B23C-2FD743A5844B}" type="datetime1">
              <a:rPr lang="fr-FR" smtClean="0"/>
              <a:t>17/02/2026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4841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2F9A-C585-4836-AD21-9E885512B840}" type="datetime1">
              <a:rPr lang="fr-FR" smtClean="0"/>
              <a:t>17/02/2026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21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708-C277-4E69-BA0F-D1291E01CA87}" type="datetime1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90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CA25-2153-43B7-A6F3-496B85D3A8D8}" type="datetime1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4523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D6BE-76BC-4154-9FEF-B4BE132C1C99}" type="datetime1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8157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AEC46-306C-4A2E-ABF1-BC534B93ABF2}" type="datetime1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53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778B5F-1FFF-27B0-3EB9-FAF5ED553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DD7212-B369-6040-5FF3-5E23B1221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40A6F3-1804-883B-E164-FF08A49D4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5375" y="2000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CBC39EF-84F5-8615-FE88-B2A472CB0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530115" cy="765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AAA63732-543D-652F-BA5A-CAEB030E319B}"/>
              </a:ext>
            </a:extLst>
          </p:cNvPr>
          <p:cNvSpPr txBox="1">
            <a:spLocks/>
          </p:cNvSpPr>
          <p:nvPr userDrawn="1"/>
        </p:nvSpPr>
        <p:spPr>
          <a:xfrm>
            <a:off x="-1143635" y="3066805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6638C895-A03A-46A7-358C-98C347544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Réunion COPHY - 20260212</a:t>
            </a:r>
          </a:p>
        </p:txBody>
      </p:sp>
    </p:spTree>
    <p:extLst>
      <p:ext uri="{BB962C8B-B14F-4D97-AF65-F5344CB8AC3E}">
        <p14:creationId xmlns:p14="http://schemas.microsoft.com/office/powerpoint/2010/main" val="293783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49D61-F2C0-44D9-A185-3AE0C2EC08B4}" type="datetime1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863191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Réunion MO - 20251204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10400" y="529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CBC39EF-84F5-8615-FE88-B2A472CB0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530115" cy="765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AAA63732-543D-652F-BA5A-CAEB030E319B}"/>
              </a:ext>
            </a:extLst>
          </p:cNvPr>
          <p:cNvSpPr txBox="1">
            <a:spLocks/>
          </p:cNvSpPr>
          <p:nvPr userDrawn="1"/>
        </p:nvSpPr>
        <p:spPr>
          <a:xfrm>
            <a:off x="-1143635" y="3066805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33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onfluence.meteo.fr/pages/viewpage.action?pageId=660836657" TargetMode="Externa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F9DF7D-882E-441A-77C3-2045DD918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1086585"/>
            <a:ext cx="8055895" cy="1790700"/>
          </a:xfrm>
        </p:spPr>
        <p:txBody>
          <a:bodyPr>
            <a:noAutofit/>
          </a:bodyPr>
          <a:lstStyle/>
          <a:p>
            <a:r>
              <a:rPr lang="fr-FR" sz="3600"/>
              <a:t>Perturbation de Paramètres </a:t>
            </a:r>
            <a:endParaRPr lang="fr-FR"/>
          </a:p>
        </p:txBody>
      </p:sp>
      <p:sp>
        <p:nvSpPr>
          <p:cNvPr id="2" name="Sous-titre 1">
            <a:extLst>
              <a:ext uri="{FF2B5EF4-FFF2-40B4-BE49-F238E27FC236}">
                <a16:creationId xmlns:a16="http://schemas.microsoft.com/office/drawing/2014/main" id="{E7BA2A52-7A30-CC95-D224-062095BCFD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381840"/>
            <a:ext cx="6858000" cy="9215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1400" b="1"/>
              <a:t>Meryl WIMMER</a:t>
            </a:r>
            <a:r>
              <a:rPr lang="fr-FR" sz="1400" b="1" baseline="30000"/>
              <a:t>1</a:t>
            </a:r>
            <a:r>
              <a:rPr lang="fr-FR" sz="1400"/>
              <a:t>, Laurent </a:t>
            </a:r>
            <a:r>
              <a:rPr lang="fr-FR" sz="1400">
                <a:ea typeface="Calibri"/>
                <a:cs typeface="Calibri"/>
              </a:rPr>
              <a:t>DESCAMPS</a:t>
            </a:r>
            <a:r>
              <a:rPr lang="fr-FR" sz="1400" baseline="30000">
                <a:ea typeface="Calibri"/>
                <a:cs typeface="Calibri"/>
              </a:rPr>
              <a:t>1</a:t>
            </a:r>
            <a:endParaRPr lang="fr-FR"/>
          </a:p>
          <a:p>
            <a:endParaRPr lang="fr-FR" sz="1200" baseline="30000"/>
          </a:p>
          <a:p>
            <a:r>
              <a:rPr lang="fr-FR" sz="1200" baseline="30000"/>
              <a:t>1 </a:t>
            </a:r>
            <a:r>
              <a:rPr lang="fr-FR" sz="1200"/>
              <a:t>Météo-France, CNRS, Univ. Toulouse, CNRM, Toulouse, France</a:t>
            </a:r>
          </a:p>
          <a:p>
            <a:r>
              <a:rPr lang="fr-FR" sz="1200"/>
              <a:t>Contact : </a:t>
            </a:r>
            <a:r>
              <a:rPr lang="fr-FR" sz="1200">
                <a:solidFill>
                  <a:schemeClr val="accent1"/>
                </a:solidFill>
              </a:rPr>
              <a:t>meryl.wimmer@meteo.fr </a:t>
            </a:r>
          </a:p>
        </p:txBody>
      </p:sp>
    </p:spTree>
    <p:extLst>
      <p:ext uri="{BB962C8B-B14F-4D97-AF65-F5344CB8AC3E}">
        <p14:creationId xmlns:p14="http://schemas.microsoft.com/office/powerpoint/2010/main" val="101245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0862B4-7397-E490-F77B-AD04399C7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561" y="-1189"/>
            <a:ext cx="8229600" cy="857250"/>
          </a:xfrm>
        </p:spPr>
        <p:txBody>
          <a:bodyPr>
            <a:normAutofit/>
          </a:bodyPr>
          <a:lstStyle/>
          <a:p>
            <a:r>
              <a:rPr lang="fr-FR" sz="2400" b="1">
                <a:ea typeface="Calibri"/>
                <a:cs typeface="Calibri"/>
              </a:rPr>
              <a:t>Points à aborder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87668F-CF2E-984F-BC49-CEC4A2126C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8537" y="1545445"/>
            <a:ext cx="4815992" cy="347100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71450" indent="-171450"/>
            <a:r>
              <a:rPr lang="fr-FR" sz="1600" dirty="0">
                <a:ea typeface="Calibri"/>
                <a:cs typeface="Calibri"/>
              </a:rPr>
              <a:t>Problème de cohérence entre ASSIM et PREV </a:t>
            </a:r>
            <a:endParaRPr lang="fr-FR" dirty="0">
              <a:ea typeface="Calibri"/>
              <a:cs typeface="Calibri"/>
            </a:endParaRPr>
          </a:p>
          <a:p>
            <a:pPr marL="457200" lvl="1">
              <a:buFont typeface="Courier New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PEARP/AEARP: </a:t>
            </a:r>
          </a:p>
          <a:p>
            <a:pPr marL="857250" lvl="2">
              <a:buFont typeface="Wingdings" panose="020B0604020202020204" pitchFamily="34" charset="0"/>
              <a:buChar char="§"/>
            </a:pPr>
            <a:r>
              <a:rPr lang="fr-FR" sz="1200" dirty="0">
                <a:ea typeface="Calibri"/>
                <a:cs typeface="Calibri"/>
              </a:rPr>
              <a:t>RTAUFAC, ALPHAT, ALMAVE, XFRACZ0, XBW (abs)</a:t>
            </a:r>
          </a:p>
          <a:p>
            <a:pPr marL="857250" lvl="2">
              <a:buFont typeface="Wingdings" panose="020B0604020202020204" pitchFamily="34" charset="0"/>
              <a:buChar char="§"/>
            </a:pPr>
            <a:r>
              <a:rPr lang="fr-FR" sz="1200" dirty="0">
                <a:ea typeface="Calibri"/>
                <a:cs typeface="Calibri"/>
              </a:rPr>
              <a:t>CUDUV (intervalle différent)</a:t>
            </a:r>
            <a:endParaRPr lang="fr-FR" sz="1200">
              <a:ea typeface="Calibri"/>
              <a:cs typeface="Calibri"/>
            </a:endParaRPr>
          </a:p>
          <a:p>
            <a:pPr marL="457200" lvl="1">
              <a:buFont typeface="Courier New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AEARO/PEARO : </a:t>
            </a:r>
          </a:p>
          <a:p>
            <a:pPr marL="857250" lvl="2">
              <a:buFont typeface="Wingdings" panose="020B0604020202020204" pitchFamily="34" charset="0"/>
              <a:buChar char="§"/>
            </a:pPr>
            <a:r>
              <a:rPr lang="fr-FR" sz="1200" dirty="0">
                <a:ea typeface="Calibri"/>
                <a:cs typeface="Calibri"/>
              </a:rPr>
              <a:t>VSIGQSAT (distribution différente)</a:t>
            </a:r>
            <a:endParaRPr lang="fr-FR" sz="1200" dirty="0"/>
          </a:p>
          <a:p>
            <a:pPr marL="285750" indent="0">
              <a:buNone/>
            </a:pPr>
            <a:r>
              <a:rPr lang="fr-FR" sz="1050" dirty="0">
                <a:ea typeface="Calibri"/>
                <a:cs typeface="Calibri"/>
              </a:rPr>
              <a:t>   </a:t>
            </a:r>
          </a:p>
          <a:p>
            <a:pPr marL="171450" indent="-171450"/>
            <a:r>
              <a:rPr lang="fr-FR" sz="1600" dirty="0">
                <a:ea typeface="Calibri"/>
                <a:cs typeface="Calibri"/>
              </a:rPr>
              <a:t>Problème de cohérence entre ARPEGE/AROME pour des paramétrisations identiques :</a:t>
            </a:r>
            <a:endParaRPr lang="fr-FR" dirty="0">
              <a:ea typeface="Calibri"/>
              <a:cs typeface="Calibri"/>
            </a:endParaRPr>
          </a:p>
          <a:p>
            <a:pPr marL="457200" lvl="1">
              <a:buFont typeface="Courier New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dans </a:t>
            </a:r>
            <a:r>
              <a:rPr lang="fr-FR" sz="1400" dirty="0" err="1">
                <a:ea typeface="Calibri"/>
                <a:cs typeface="Calibri"/>
              </a:rPr>
              <a:t>EcRad</a:t>
            </a:r>
            <a:r>
              <a:rPr lang="fr-FR" sz="1400" dirty="0">
                <a:ea typeface="Calibri"/>
                <a:cs typeface="Calibri"/>
              </a:rPr>
              <a:t> : 7 paramètres pour ARPEGE, 2 pour AROME</a:t>
            </a:r>
            <a:endParaRPr lang="fr-FR" sz="1400">
              <a:ea typeface="Calibri"/>
              <a:cs typeface="Calibri"/>
            </a:endParaRPr>
          </a:p>
          <a:p>
            <a:pPr marL="457200" lvl="1">
              <a:buFont typeface="Courier New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SURFEX : intervalle différent de XFRACZ0</a:t>
            </a:r>
          </a:p>
          <a:p>
            <a:pPr marL="457200" lvl="1">
              <a:buFont typeface="Courier New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Turbulence : mêmes équations, peut-être même paramètres ?</a:t>
            </a:r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45D0086A-D110-A6F1-B06D-88C5373F0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2962" y="1542210"/>
            <a:ext cx="4014662" cy="314563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14300" indent="-114300"/>
            <a:r>
              <a:rPr lang="fr-FR" sz="1600" dirty="0">
                <a:ea typeface="Calibri"/>
                <a:cs typeface="Calibri"/>
              </a:rPr>
              <a:t> Nouvelle physique à venir</a:t>
            </a:r>
            <a:endParaRPr lang="en-US" sz="1600" dirty="0">
              <a:ea typeface="Calibri"/>
              <a:cs typeface="Calibri"/>
            </a:endParaRPr>
          </a:p>
          <a:p>
            <a:pPr marL="400050" lvl="1" indent="-228600">
              <a:buFont typeface="Courier New,monospace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Nouveaux paramètres dans SURFEX/MASCOT ?</a:t>
            </a:r>
            <a:endParaRPr lang="en-US" sz="1400" dirty="0">
              <a:ea typeface="Calibri"/>
              <a:cs typeface="Calibri"/>
            </a:endParaRPr>
          </a:p>
          <a:p>
            <a:pPr marL="400050" lvl="1" indent="-228600">
              <a:buFont typeface="Courier New,monospace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CMO (Stage ?)</a:t>
            </a:r>
          </a:p>
          <a:p>
            <a:pPr marL="400050" lvl="1" indent="-228600">
              <a:buFont typeface="Courier New,monospace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Aérosols ?</a:t>
            </a:r>
            <a:endParaRPr lang="en-US" sz="1400" dirty="0">
              <a:ea typeface="Calibri"/>
              <a:cs typeface="Calibri"/>
            </a:endParaRPr>
          </a:p>
          <a:p>
            <a:pPr marL="400050" lvl="1" indent="-228600">
              <a:buFont typeface="Courier New,monospace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AROME : ICE3, EDKF ?</a:t>
            </a:r>
            <a:endParaRPr lang="en-US" sz="1400" dirty="0">
              <a:ea typeface="Calibri"/>
              <a:cs typeface="Calibri"/>
            </a:endParaRPr>
          </a:p>
          <a:p>
            <a:pPr marL="400050" lvl="1" indent="-228600">
              <a:buFont typeface="Courier New,monospace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ARPEGE : MO, sursaturation ?</a:t>
            </a:r>
            <a:endParaRPr lang="en-US" sz="1600" dirty="0">
              <a:ea typeface="Calibri"/>
              <a:cs typeface="Calibri"/>
            </a:endParaRPr>
          </a:p>
          <a:p>
            <a:pPr marL="285750" indent="-114300"/>
            <a:endParaRPr lang="fr-FR" sz="1600">
              <a:ea typeface="Calibri"/>
              <a:cs typeface="Calibri"/>
            </a:endParaRPr>
          </a:p>
          <a:p>
            <a:pPr marL="114300" indent="-171450"/>
            <a:r>
              <a:rPr lang="fr-FR" sz="1600" dirty="0">
                <a:ea typeface="Calibri"/>
                <a:cs typeface="Calibri"/>
              </a:rPr>
              <a:t>Utilisation de </a:t>
            </a:r>
            <a:r>
              <a:rPr lang="fr-FR" sz="1600" err="1">
                <a:ea typeface="Calibri"/>
                <a:cs typeface="Calibri"/>
              </a:rPr>
              <a:t>HighTunes</a:t>
            </a:r>
            <a:r>
              <a:rPr lang="fr-FR" sz="1600" dirty="0">
                <a:ea typeface="Calibri"/>
                <a:cs typeface="Calibri"/>
              </a:rPr>
              <a:t> ?</a:t>
            </a:r>
            <a:endParaRPr lang="en-US" sz="1600" dirty="0">
              <a:ea typeface="Calibri"/>
              <a:cs typeface="Calibri"/>
            </a:endParaRPr>
          </a:p>
          <a:p>
            <a:pPr marL="114300" indent="-171450"/>
            <a:endParaRPr lang="fr-FR" sz="1600">
              <a:ea typeface="Calibri"/>
              <a:cs typeface="Calibri"/>
            </a:endParaRPr>
          </a:p>
          <a:p>
            <a:pPr marL="114300" indent="-171450"/>
            <a:r>
              <a:rPr lang="fr-FR" sz="1600" dirty="0">
                <a:ea typeface="Calibri"/>
                <a:cs typeface="Calibri"/>
              </a:rPr>
              <a:t>PEARO-OM :</a:t>
            </a:r>
            <a:endParaRPr lang="en-US" sz="1600" dirty="0">
              <a:ea typeface="Calibri"/>
              <a:cs typeface="Calibri"/>
            </a:endParaRPr>
          </a:p>
          <a:p>
            <a:pPr marL="457200" lvl="1" indent="-228600">
              <a:buFont typeface="Courier New,monospace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Perturbation des flux océaniques</a:t>
            </a:r>
            <a:endParaRPr lang="en-US" sz="1400" dirty="0">
              <a:ea typeface="Calibri"/>
              <a:cs typeface="Calibri"/>
            </a:endParaRPr>
          </a:p>
          <a:p>
            <a:pPr marL="457200" lvl="1" indent="-228600">
              <a:buFont typeface="Courier New,monospace" panose="020B0604020202020204" pitchFamily="34" charset="0"/>
              <a:buChar char="o"/>
            </a:pPr>
            <a:r>
              <a:rPr lang="fr-FR" sz="1400" dirty="0">
                <a:ea typeface="Calibri"/>
                <a:cs typeface="Calibri"/>
              </a:rPr>
              <a:t>Perturbation de la dynamique</a:t>
            </a:r>
            <a:endParaRPr lang="en-US" sz="1400" dirty="0">
              <a:ea typeface="Calibri"/>
              <a:cs typeface="Calibri"/>
            </a:endParaRPr>
          </a:p>
          <a:p>
            <a:endParaRPr lang="fr-FR" sz="3200">
              <a:ea typeface="Calibri"/>
              <a:cs typeface="Calibri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0ED7F4-0208-0EB6-C56B-977F62FAA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1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06A554-C32B-45DF-2856-7F256036CC9A}"/>
              </a:ext>
            </a:extLst>
          </p:cNvPr>
          <p:cNvSpPr txBox="1"/>
          <p:nvPr/>
        </p:nvSpPr>
        <p:spPr>
          <a:xfrm>
            <a:off x="3714749" y="109089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ea typeface="+mn-lt"/>
                <a:cs typeface="+mn-lt"/>
                <a:hlinkClick r:id="rId2"/>
              </a:rPr>
              <a:t>Liste Param</a:t>
            </a:r>
            <a:endParaRPr lang="fr-FR">
              <a:ea typeface="+mn-lt"/>
              <a:cs typeface="+mn-lt"/>
            </a:endParaRPr>
          </a:p>
          <a:p>
            <a:endParaRPr lang="fr-FR">
              <a:ea typeface="Calibri"/>
              <a:cs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807108D-B028-9164-057C-6B4B81E845C6}"/>
              </a:ext>
            </a:extLst>
          </p:cNvPr>
          <p:cNvSpPr txBox="1"/>
          <p:nvPr/>
        </p:nvSpPr>
        <p:spPr>
          <a:xfrm>
            <a:off x="267261" y="785813"/>
            <a:ext cx="852669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400" b="1" u="sng" dirty="0">
                <a:ea typeface="Calibri"/>
                <a:cs typeface="Calibri"/>
              </a:rPr>
              <a:t>Contexte </a:t>
            </a:r>
            <a:r>
              <a:rPr lang="fr-FR" sz="1400" b="1" dirty="0">
                <a:ea typeface="Calibri"/>
                <a:cs typeface="Calibri"/>
              </a:rPr>
              <a:t>:  Nouvelles variables/équations dans </a:t>
            </a:r>
            <a:r>
              <a:rPr lang="fr-FR" sz="1400" b="1" dirty="0" err="1">
                <a:ea typeface="Calibri"/>
                <a:cs typeface="Calibri"/>
              </a:rPr>
              <a:t>Tiedtke</a:t>
            </a:r>
            <a:r>
              <a:rPr lang="fr-FR" sz="1400" b="1" dirty="0">
                <a:ea typeface="Calibri"/>
                <a:cs typeface="Calibri"/>
              </a:rPr>
              <a:t> -&gt; Suppression d'un paramètre à perturber dans la PEARP</a:t>
            </a:r>
            <a:endParaRPr lang="fr-FR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3928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9DF2A4-1E97-277D-D385-77BB17512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48" y="-89624"/>
            <a:ext cx="8229600" cy="857250"/>
          </a:xfrm>
        </p:spPr>
        <p:txBody>
          <a:bodyPr>
            <a:normAutofit/>
          </a:bodyPr>
          <a:lstStyle/>
          <a:p>
            <a:r>
              <a:rPr lang="fr-FR" sz="3200">
                <a:ea typeface="Calibri"/>
                <a:cs typeface="Calibri"/>
              </a:rPr>
              <a:t>PEARP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7F54AF1-75AD-8875-44BB-1B7FB8B3C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A72CAC-FC52-62CB-0AE5-38D2C8EC3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2</a:t>
            </a:fld>
            <a:endParaRPr lang="fr-FR"/>
          </a:p>
        </p:txBody>
      </p:sp>
      <p:pic>
        <p:nvPicPr>
          <p:cNvPr id="5" name="Image 4" descr="Une image contenant texte, diagramme, Tracé, ligne&#10;&#10;Le contenu généré par l’IA peut être incorrect.">
            <a:extLst>
              <a:ext uri="{FF2B5EF4-FFF2-40B4-BE49-F238E27FC236}">
                <a16:creationId xmlns:a16="http://schemas.microsoft.com/office/drawing/2014/main" id="{57A6BA10-6CEC-53C9-44B9-9C72077D9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462" y="558362"/>
            <a:ext cx="6684540" cy="458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65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FB8081-000E-D834-F948-D710F594F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a typeface="Calibri"/>
                <a:cs typeface="Calibri"/>
              </a:rPr>
              <a:t>AEARP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976D4B2-64E0-8E93-780A-6982150D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D6B600-52B2-A253-F811-405F59E6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3</a:t>
            </a:fld>
            <a:endParaRPr lang="fr-FR"/>
          </a:p>
        </p:txBody>
      </p:sp>
      <p:pic>
        <p:nvPicPr>
          <p:cNvPr id="5" name="Image 4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15848DF-D803-CCB8-EA0A-D8E32EEB90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81" t="-103" r="9186" b="103"/>
          <a:stretch>
            <a:fillRect/>
          </a:stretch>
        </p:blipFill>
        <p:spPr>
          <a:xfrm>
            <a:off x="6197109" y="1388335"/>
            <a:ext cx="2904878" cy="2697159"/>
          </a:xfrm>
          <a:prstGeom prst="rect">
            <a:avLst/>
          </a:prstGeom>
        </p:spPr>
      </p:pic>
      <p:pic>
        <p:nvPicPr>
          <p:cNvPr id="6" name="Image 5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62D5EB7-5134-864D-DFFA-5B6F64494A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46" r="7908"/>
          <a:stretch>
            <a:fillRect/>
          </a:stretch>
        </p:blipFill>
        <p:spPr>
          <a:xfrm>
            <a:off x="3146989" y="1388046"/>
            <a:ext cx="2969792" cy="2697156"/>
          </a:xfrm>
          <a:prstGeom prst="rect">
            <a:avLst/>
          </a:prstGeom>
        </p:spPr>
      </p:pic>
      <p:pic>
        <p:nvPicPr>
          <p:cNvPr id="7" name="Image 6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8F57C032-B18D-E7CC-72DF-C2B22334DC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3" r="8479" b="-143"/>
          <a:stretch>
            <a:fillRect/>
          </a:stretch>
        </p:blipFill>
        <p:spPr>
          <a:xfrm>
            <a:off x="-238020" y="1389063"/>
            <a:ext cx="3314938" cy="268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78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4CEBA3F-587B-96B7-4109-D1FFCDFB9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E223682-7AD9-0D9A-51E1-914673185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4</a:t>
            </a:fld>
            <a:endParaRPr lang="fr-FR"/>
          </a:p>
        </p:txBody>
      </p:sp>
      <p:pic>
        <p:nvPicPr>
          <p:cNvPr id="6" name="Image 5" descr="Une image contenant texte, diagramme, Plan, Police&#10;&#10;Le contenu généré par l’IA peut être incorrect.">
            <a:extLst>
              <a:ext uri="{FF2B5EF4-FFF2-40B4-BE49-F238E27FC236}">
                <a16:creationId xmlns:a16="http://schemas.microsoft.com/office/drawing/2014/main" id="{623F2A27-9791-BBAD-DCDD-0CF60D18C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16" y="0"/>
            <a:ext cx="91217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98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A40075D-5FA4-311C-53C9-11BEB33E7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A369028-5229-CC3B-D7E3-B50CA7FD8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5</a:t>
            </a:fld>
            <a:endParaRPr lang="fr-FR"/>
          </a:p>
        </p:txBody>
      </p:sp>
      <p:pic>
        <p:nvPicPr>
          <p:cNvPr id="4" name="Image 3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1509D43-87AB-37A7-C411-3DDD4E4C8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" y="0"/>
            <a:ext cx="91371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836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135B70F-85D6-02F1-8BC3-A3FCDB7E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91BDEB9-123C-E958-6897-013910D7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6</a:t>
            </a:fld>
            <a:endParaRPr lang="fr-FR"/>
          </a:p>
        </p:txBody>
      </p:sp>
      <p:pic>
        <p:nvPicPr>
          <p:cNvPr id="4" name="Image 3" descr="Une image contenant texte, diagramme, Police, ligne&#10;&#10;Le contenu généré par l’IA peut être incorrect.">
            <a:extLst>
              <a:ext uri="{FF2B5EF4-FFF2-40B4-BE49-F238E27FC236}">
                <a16:creationId xmlns:a16="http://schemas.microsoft.com/office/drawing/2014/main" id="{1CBAF7AB-B166-5830-D8FA-C695617B2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5"/>
            <a:ext cx="9144000" cy="513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47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4E28E4C-5EAA-64F5-E584-8544EBB5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578A61C-5AC9-4B6D-26E1-B950453D7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7</a:t>
            </a:fld>
            <a:endParaRPr lang="fr-FR"/>
          </a:p>
        </p:txBody>
      </p:sp>
      <p:pic>
        <p:nvPicPr>
          <p:cNvPr id="4" name="Image 3" descr="Une image contenant texte, Police, diagramme, nombre&#10;&#10;Le contenu généré par l’IA peut être incorrect.">
            <a:extLst>
              <a:ext uri="{FF2B5EF4-FFF2-40B4-BE49-F238E27FC236}">
                <a16:creationId xmlns:a16="http://schemas.microsoft.com/office/drawing/2014/main" id="{C63339AC-C3E0-984D-1D3E-7E743A03F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" y="0"/>
            <a:ext cx="91388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97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F1714AF-E696-6B6F-8979-A3F4F81CD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2494E2-4D70-3060-45B1-0F654D021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8</a:t>
            </a:fld>
            <a:endParaRPr lang="fr-FR"/>
          </a:p>
        </p:txBody>
      </p:sp>
      <p:pic>
        <p:nvPicPr>
          <p:cNvPr id="4" name="Image 3" descr="Une image contenant texte, Police, diagramme, ligne&#10;&#10;Le contenu généré par l’IA peut être incorrect.">
            <a:extLst>
              <a:ext uri="{FF2B5EF4-FFF2-40B4-BE49-F238E27FC236}">
                <a16:creationId xmlns:a16="http://schemas.microsoft.com/office/drawing/2014/main" id="{0D4D0EBD-1ABD-6972-6C8F-A7A3F9B59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" y="0"/>
            <a:ext cx="91376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82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1021638-951A-1CF7-E1C5-DE6B57956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7D199D3-E65C-FCDD-2ACF-89761B80E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9</a:t>
            </a:fld>
            <a:endParaRPr lang="fr-FR"/>
          </a:p>
        </p:txBody>
      </p:sp>
      <p:pic>
        <p:nvPicPr>
          <p:cNvPr id="4" name="Image 3" descr="Une image contenant texte, diagramm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0DD14620-ABC4-9BF0-3AEC-0E9E76410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" y="0"/>
            <a:ext cx="91416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25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1D4E986-5C3A-7E65-9DD8-2CCBE7F11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EF1C31E-030F-7267-8E8F-F00AA3656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10</a:t>
            </a:fld>
            <a:endParaRPr lang="fr-FR"/>
          </a:p>
        </p:txBody>
      </p:sp>
      <p:pic>
        <p:nvPicPr>
          <p:cNvPr id="4" name="Image 3" descr="Une image contenant texte, diagramm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2FE99539-6636-0588-ECE0-49186C158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4" y="0"/>
            <a:ext cx="911401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16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1017D0-BA28-78E1-D381-12875CAA1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673128-BAB8-5A12-31AF-84871FE04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11</a:t>
            </a:fld>
            <a:endParaRPr lang="fr-FR"/>
          </a:p>
        </p:txBody>
      </p:sp>
      <p:pic>
        <p:nvPicPr>
          <p:cNvPr id="10" name="Image 9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703EF398-F640-4663-B12D-9324EE498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3"/>
            <a:ext cx="9144000" cy="513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23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DA55E52-E334-7460-3E3C-0B2613EE5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MO - 20251204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F14A90A-39D2-3A8B-90B0-43C29980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12</a:t>
            </a:fld>
            <a:endParaRPr lang="fr-FR"/>
          </a:p>
        </p:txBody>
      </p:sp>
      <p:pic>
        <p:nvPicPr>
          <p:cNvPr id="4" name="Image 3" descr="Une image contenant texte, Polic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3F5AD02-3080-B7D5-5733-458DC31C3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"/>
            <a:ext cx="9144000" cy="514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34463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Affichage à l'écran (16:9)</PresentationFormat>
  <Slides>13</Slides>
  <Notes>1</Notes>
  <HiddenSlides>0</HiddenSlide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13</vt:i4>
      </vt:variant>
    </vt:vector>
  </HeadingPairs>
  <TitlesOfParts>
    <vt:vector size="15" baseType="lpstr">
      <vt:lpstr>Conception personnalisée</vt:lpstr>
      <vt:lpstr>Thème Office</vt:lpstr>
      <vt:lpstr>Perturbation de Paramètres </vt:lpstr>
      <vt:lpstr>Points à aborder</vt:lpstr>
      <vt:lpstr>PEARP</vt:lpstr>
      <vt:lpstr>AEARP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Moi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Meryl Elisabeth WIMMER</dc:creator>
  <cp:revision>87</cp:revision>
  <dcterms:created xsi:type="dcterms:W3CDTF">2019-04-16T14:20:32Z</dcterms:created>
  <dcterms:modified xsi:type="dcterms:W3CDTF">2026-02-17T09:16:01Z</dcterms:modified>
</cp:coreProperties>
</file>